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61" r:id="rId3"/>
    <p:sldId id="298" r:id="rId4"/>
    <p:sldId id="301" r:id="rId5"/>
    <p:sldId id="299" r:id="rId6"/>
    <p:sldId id="300" r:id="rId7"/>
    <p:sldId id="269" r:id="rId8"/>
    <p:sldId id="302" r:id="rId9"/>
    <p:sldId id="303" r:id="rId10"/>
    <p:sldId id="304" r:id="rId11"/>
    <p:sldId id="296" r:id="rId12"/>
    <p:sldId id="305" r:id="rId13"/>
    <p:sldId id="297" r:id="rId14"/>
    <p:sldId id="306" r:id="rId15"/>
    <p:sldId id="267" r:id="rId16"/>
    <p:sldId id="257" r:id="rId17"/>
    <p:sldId id="271" r:id="rId18"/>
    <p:sldId id="272" r:id="rId19"/>
    <p:sldId id="275" r:id="rId20"/>
    <p:sldId id="270" r:id="rId21"/>
    <p:sldId id="277" r:id="rId22"/>
    <p:sldId id="278" r:id="rId23"/>
    <p:sldId id="279" r:id="rId24"/>
    <p:sldId id="280" r:id="rId25"/>
    <p:sldId id="273" r:id="rId26"/>
    <p:sldId id="274" r:id="rId27"/>
    <p:sldId id="258" r:id="rId28"/>
    <p:sldId id="276" r:id="rId29"/>
    <p:sldId id="259" r:id="rId30"/>
    <p:sldId id="282" r:id="rId31"/>
    <p:sldId id="283" r:id="rId32"/>
    <p:sldId id="281" r:id="rId33"/>
    <p:sldId id="293" r:id="rId34"/>
    <p:sldId id="292" r:id="rId35"/>
    <p:sldId id="286" r:id="rId36"/>
    <p:sldId id="290" r:id="rId37"/>
    <p:sldId id="289" r:id="rId38"/>
    <p:sldId id="294" r:id="rId39"/>
    <p:sldId id="307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8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6781" autoAdjust="0"/>
  </p:normalViewPr>
  <p:slideViewPr>
    <p:cSldViewPr>
      <p:cViewPr varScale="1">
        <p:scale>
          <a:sx n="38" d="100"/>
          <a:sy n="38" d="100"/>
        </p:scale>
        <p:origin x="223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F8F72-2016-4996-8DA4-98D547D65C69}" type="datetimeFigureOut">
              <a:rPr lang="it-IT" smtClean="0"/>
              <a:t>09/07/2018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444CE-F9D8-47AF-8DAE-CEBBD7E53E4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031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PIANTE DA ABBATTERE DELLE 86 DELLA PRIMA VALUTAZIONE: 73 (+1)</a:t>
            </a:r>
          </a:p>
          <a:p>
            <a:r>
              <a:rPr lang="it-IT" dirty="0"/>
              <a:t>PIANTE DA ABBATTERE DELLE 7 DA APPROFONDIRE SECONDO L’UFFICIO AREE VERDI 47 (X) 48 54 55 59 64 (X) 69 (X)</a:t>
            </a:r>
          </a:p>
          <a:p>
            <a:endParaRPr lang="it-IT" dirty="0"/>
          </a:p>
          <a:p>
            <a:r>
              <a:rPr lang="it-IT" dirty="0"/>
              <a:t>------</a:t>
            </a:r>
          </a:p>
          <a:p>
            <a:r>
              <a:rPr lang="it-IT" dirty="0"/>
              <a:t>Rispetto a controperizia</a:t>
            </a:r>
          </a:p>
          <a:p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confronto VALORI di CPC</a:t>
            </a:r>
            <a:r>
              <a:rPr lang="it-IT" dirty="0"/>
              <a:t> </a:t>
            </a:r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Agrifood</a:t>
            </a:r>
            <a:r>
              <a:rPr lang="it-IT" dirty="0"/>
              <a:t> </a:t>
            </a:r>
          </a:p>
          <a:p>
            <a:endParaRPr lang="it-IT" sz="1200" b="1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Delfino</a:t>
            </a:r>
            <a:r>
              <a:rPr lang="it-IT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it-IT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it-IT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C/D</a:t>
            </a:r>
            <a:r>
              <a:rPr lang="it-IT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it-IT" dirty="0"/>
              <a:t> 	</a:t>
            </a:r>
            <a:r>
              <a:rPr lang="it-IT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nv</a:t>
            </a:r>
            <a:r>
              <a:rPr lang="it-IT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Totale</a:t>
            </a:r>
            <a:endParaRPr lang="it-IT" dirty="0"/>
          </a:p>
          <a:p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it-IT" dirty="0"/>
              <a:t> 	0	0	0	0	0	0</a:t>
            </a:r>
          </a:p>
          <a:p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</a:t>
            </a:r>
            <a:r>
              <a:rPr lang="it-IT" dirty="0"/>
              <a:t> 	1	2	0	0	7	10</a:t>
            </a:r>
          </a:p>
          <a:p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CD</a:t>
            </a:r>
            <a:r>
              <a:rPr lang="it-IT" dirty="0"/>
              <a:t> 	0	15	2	3	1	21</a:t>
            </a:r>
          </a:p>
          <a:p>
            <a:r>
              <a:rPr lang="it-IT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	2	10	10	10	22	54</a:t>
            </a:r>
          </a:p>
          <a:p>
            <a:r>
              <a:rPr lang="it-IT" dirty="0"/>
              <a:t> 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Totale</a:t>
            </a:r>
            <a:r>
              <a:rPr lang="it-IT" dirty="0"/>
              <a:t> 	</a:t>
            </a:r>
            <a:r>
              <a:rPr lang="it-IT" b="1" dirty="0"/>
              <a:t>3	27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	13</a:t>
            </a:r>
            <a:r>
              <a:rPr lang="it-IT" b="1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</a:t>
            </a:r>
            <a:r>
              <a:rPr lang="it-IT" b="1" dirty="0"/>
              <a:t> 	</a:t>
            </a:r>
            <a:r>
              <a:rPr lang="it-IT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</a:t>
            </a:r>
            <a:r>
              <a:rPr lang="it-IT" dirty="0"/>
              <a:t> 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444CE-F9D8-47AF-8DAE-CEBBD7E53E43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2314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FE157-BA25-4ECC-9809-AA568AFC4139}" type="datetimeFigureOut">
              <a:rPr lang="it-IT" smtClean="0"/>
              <a:pPr/>
              <a:t>09/07/2018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7852B-1B7D-4DD5-BB4C-A8B5901B0BA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4888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VALUTAZIONE DELLE CONDIZIONI VEGETATIVE, FITOSANITARIE E BIOMECCANICHE DEGLI ALBERI SITI LUNGO VIA LANERA E NELL’AREA DELL’EX OSPEDALE CIVILE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MATERA INTERESSATE DAI LAVORI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“RECUPERO E VALORIZZAZIONE DEL PATRIMONIO - MATERA 2019 LINEA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INTERV. N.22 -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D.G.R.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N. 1155-2016 RIQUALIFICAZIONE ASSE </a:t>
            </a:r>
            <a:r>
              <a:rPr lang="it-IT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VIA LANERA”</a:t>
            </a:r>
            <a:endParaRPr lang="it-IT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15816" y="4772744"/>
            <a:ext cx="3312368" cy="1752600"/>
          </a:xfrm>
          <a:solidFill>
            <a:srgbClr val="948A54">
              <a:alpha val="50196"/>
            </a:srgbClr>
          </a:solidFill>
        </p:spPr>
        <p:txBody>
          <a:bodyPr>
            <a:normAutofit fontScale="92500" lnSpcReduction="10000"/>
          </a:bodyPr>
          <a:lstStyle/>
          <a:p>
            <a:r>
              <a:rPr lang="it-IT" sz="2600" b="1" i="1" dirty="0">
                <a:solidFill>
                  <a:schemeClr val="bg1"/>
                </a:solidFill>
                <a:latin typeface="Cambria" pitchFamily="18" charset="0"/>
              </a:rPr>
              <a:t>Dottori forestali</a:t>
            </a:r>
            <a:endParaRPr lang="it-IT" sz="2600" b="1" dirty="0">
              <a:solidFill>
                <a:schemeClr val="bg1"/>
              </a:solidFill>
              <a:latin typeface="Cambria" pitchFamily="18" charset="0"/>
            </a:endParaRPr>
          </a:p>
          <a:p>
            <a:r>
              <a:rPr lang="it-IT" sz="2600" b="1" i="1" dirty="0">
                <a:solidFill>
                  <a:schemeClr val="bg1"/>
                </a:solidFill>
                <a:latin typeface="Cambria" pitchFamily="18" charset="0"/>
              </a:rPr>
              <a:t>Domenico Delfino</a:t>
            </a:r>
          </a:p>
          <a:p>
            <a:r>
              <a:rPr lang="it-IT" sz="2600" b="1" i="1" dirty="0">
                <a:solidFill>
                  <a:schemeClr val="bg1"/>
                </a:solidFill>
                <a:latin typeface="Cambria" pitchFamily="18" charset="0"/>
              </a:rPr>
              <a:t>Mauro Frattegiani</a:t>
            </a:r>
          </a:p>
          <a:p>
            <a:r>
              <a:rPr lang="it-IT" sz="2600" b="1" i="1" dirty="0">
                <a:solidFill>
                  <a:schemeClr val="bg1"/>
                </a:solidFill>
                <a:latin typeface="Cambria" pitchFamily="18" charset="0"/>
              </a:rPr>
              <a:t>Domenico Agostini</a:t>
            </a:r>
            <a:endParaRPr lang="it-IT" sz="2600" b="1" dirty="0">
              <a:solidFill>
                <a:schemeClr val="bg1"/>
              </a:solidFill>
              <a:latin typeface="Cambria" pitchFamily="18" charset="0"/>
            </a:endParaRPr>
          </a:p>
          <a:p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5" name="Immagine 4" descr="Risultati immagini per regione basilicata logo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966470" cy="52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 descr="Risultati immagini per comune di matera logo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188640"/>
            <a:ext cx="698500" cy="56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lanimetria CTR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632848" cy="626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PROTOCOLLO ADOTTATO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67544" y="1844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/>
              <a:t>VALUTAZIONE VISIVA DETTAGLIATA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616801" y="26369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/>
              <a:t>ANALISI STRUMENTALI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539552" y="37261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/>
              <a:t>CALCOLO DELLA RESISTENZA AL VENTO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1B13A591-05B9-4BB8-A960-3054A6E844E8}"/>
              </a:ext>
            </a:extLst>
          </p:cNvPr>
          <p:cNvSpPr txBox="1">
            <a:spLocks/>
          </p:cNvSpPr>
          <p:nvPr/>
        </p:nvSpPr>
        <p:spPr>
          <a:xfrm>
            <a:off x="493462" y="50359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>
                <a:solidFill>
                  <a:schemeClr val="accent3">
                    <a:lumMod val="75000"/>
                  </a:schemeClr>
                </a:solidFill>
              </a:rPr>
              <a:t>ANALISI DEGLI APPARATI RADICALI</a:t>
            </a:r>
          </a:p>
        </p:txBody>
      </p:sp>
    </p:spTree>
    <p:extLst>
      <p:ext uri="{BB962C8B-B14F-4D97-AF65-F5344CB8AC3E}">
        <p14:creationId xmlns:p14="http://schemas.microsoft.com/office/powerpoint/2010/main" val="134981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221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/>
              <a:t>VALUTAZIONE VISIVA DETTAGLIATA</a:t>
            </a:r>
          </a:p>
        </p:txBody>
      </p:sp>
      <p:pic>
        <p:nvPicPr>
          <p:cNvPr id="1026" name="Picture 2" descr="C:\Users\Domenico\Desktop\Documento0.jpg\Documento0-0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19" y="1052736"/>
            <a:ext cx="4206455" cy="573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menico\Desktop\Documento0.jpg\Documento0-00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7975" y="1052737"/>
            <a:ext cx="4506514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0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 txBox="1">
            <a:spLocks/>
          </p:cNvSpPr>
          <p:nvPr/>
        </p:nvSpPr>
        <p:spPr>
          <a:xfrm>
            <a:off x="575055" y="747762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/>
              <a:t>ANALISI STRUMENTALI</a:t>
            </a:r>
          </a:p>
        </p:txBody>
      </p:sp>
      <p:sp>
        <p:nvSpPr>
          <p:cNvPr id="8" name="Rettangolo 7"/>
          <p:cNvSpPr/>
          <p:nvPr/>
        </p:nvSpPr>
        <p:spPr>
          <a:xfrm>
            <a:off x="5622589" y="4203495"/>
            <a:ext cx="3563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/>
              <a:t>resistografo</a:t>
            </a:r>
            <a:r>
              <a:rPr lang="it-IT" b="1" dirty="0"/>
              <a:t> o </a:t>
            </a:r>
            <a:r>
              <a:rPr lang="it-IT" b="1" dirty="0" err="1"/>
              <a:t>dendrodensimetro</a:t>
            </a:r>
            <a:r>
              <a:rPr lang="it-IT" dirty="0"/>
              <a:t> della linea IML-RESI serie F 400)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330" y="2004155"/>
            <a:ext cx="3327870" cy="210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276872"/>
            <a:ext cx="3183550" cy="201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tangolo 8"/>
          <p:cNvSpPr/>
          <p:nvPr/>
        </p:nvSpPr>
        <p:spPr>
          <a:xfrm>
            <a:off x="354041" y="4504018"/>
            <a:ext cx="2978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err="1"/>
              <a:t>Dendrotomografo</a:t>
            </a:r>
            <a:r>
              <a:rPr lang="it-IT" b="1" dirty="0"/>
              <a:t> acustico </a:t>
            </a:r>
            <a:r>
              <a:rPr lang="it-IT" b="1" dirty="0" err="1"/>
              <a:t>Fakopp</a:t>
            </a:r>
            <a:r>
              <a:rPr lang="it-IT" b="1" dirty="0"/>
              <a:t> 3D</a:t>
            </a:r>
            <a:endParaRPr lang="it-IT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679813" y="2812817"/>
            <a:ext cx="3766753" cy="211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81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/>
          <p:cNvSpPr txBox="1">
            <a:spLocks noGrp="1"/>
          </p:cNvSpPr>
          <p:nvPr>
            <p:ph type="title"/>
          </p:nvPr>
        </p:nvSpPr>
        <p:spPr>
          <a:xfrm>
            <a:off x="503975" y="260648"/>
            <a:ext cx="838764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4000" dirty="0"/>
              <a:t>CALCOLO DELLA RESISTENZA AL VENTO</a:t>
            </a:r>
          </a:p>
        </p:txBody>
      </p:sp>
      <p:sp>
        <p:nvSpPr>
          <p:cNvPr id="8" name="Titolo 1"/>
          <p:cNvSpPr txBox="1">
            <a:spLocks/>
          </p:cNvSpPr>
          <p:nvPr/>
        </p:nvSpPr>
        <p:spPr>
          <a:xfrm>
            <a:off x="251520" y="1779588"/>
            <a:ext cx="3672408" cy="850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dirty="0"/>
              <a:t>CALCOLO STABILITA’ </a:t>
            </a:r>
          </a:p>
        </p:txBody>
      </p:sp>
      <p:sp>
        <p:nvSpPr>
          <p:cNvPr id="9" name="Freccia in giù 8"/>
          <p:cNvSpPr/>
          <p:nvPr/>
        </p:nvSpPr>
        <p:spPr>
          <a:xfrm rot="16200000">
            <a:off x="3848285" y="1785432"/>
            <a:ext cx="558101" cy="838863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694909" y="1742958"/>
            <a:ext cx="418533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RESISTENZA A ROTTURA DEL TRONCO</a:t>
            </a:r>
          </a:p>
        </p:txBody>
      </p:sp>
      <p:sp>
        <p:nvSpPr>
          <p:cNvPr id="12" name="Freccia in giù 11"/>
          <p:cNvSpPr/>
          <p:nvPr/>
        </p:nvSpPr>
        <p:spPr>
          <a:xfrm>
            <a:off x="6126684" y="2913532"/>
            <a:ext cx="558101" cy="838863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>
          <a:xfrm>
            <a:off x="3264300" y="3752395"/>
            <a:ext cx="5847053" cy="850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200" dirty="0"/>
              <a:t>VELOCITA’ DEL VENTO = 130 Km/h </a:t>
            </a:r>
          </a:p>
        </p:txBody>
      </p:sp>
      <p:sp>
        <p:nvSpPr>
          <p:cNvPr id="14" name="Freccia in giù 13"/>
          <p:cNvSpPr/>
          <p:nvPr/>
        </p:nvSpPr>
        <p:spPr>
          <a:xfrm>
            <a:off x="6126685" y="4645396"/>
            <a:ext cx="558101" cy="838863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3778650" y="5661248"/>
            <a:ext cx="5332703" cy="8505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400" dirty="0"/>
              <a:t>        CALCOLO FATTORE DI SICUREZZA  (software </a:t>
            </a:r>
            <a:r>
              <a:rPr lang="it-IT" sz="2400" dirty="0" err="1"/>
              <a:t>ArborSonic</a:t>
            </a:r>
            <a:r>
              <a:rPr lang="it-IT" sz="2400" dirty="0"/>
              <a:t> 3D – ver. 5.2.115.)</a:t>
            </a:r>
          </a:p>
        </p:txBody>
      </p:sp>
    </p:spTree>
    <p:extLst>
      <p:ext uri="{BB962C8B-B14F-4D97-AF65-F5344CB8AC3E}">
        <p14:creationId xmlns:p14="http://schemas.microsoft.com/office/powerpoint/2010/main" val="210998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magine 7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0" y="6228601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b="1" dirty="0">
                <a:solidFill>
                  <a:srgbClr val="0000FF"/>
                </a:solidFill>
              </a:rPr>
              <a:t>redatte dal GLSA (Gruppo di Lavoro sulla Stabilità degli Alberi) </a:t>
            </a:r>
          </a:p>
          <a:p>
            <a:pPr algn="ctr"/>
            <a:r>
              <a:rPr lang="it-IT" sz="1600" b="1" dirty="0">
                <a:solidFill>
                  <a:srgbClr val="0000FF"/>
                </a:solidFill>
              </a:rPr>
              <a:t>della Società Italiana di Arboricoltura Onlus (AA.VV., 2001).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9491" y="1124744"/>
            <a:ext cx="5943600" cy="3105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4509120"/>
            <a:ext cx="8229600" cy="1756792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it-IT" sz="2400" dirty="0">
                <a:solidFill>
                  <a:srgbClr val="0070C0"/>
                </a:solidFill>
                <a:latin typeface="Cambria" pitchFamily="18" charset="0"/>
              </a:rPr>
              <a:t>(SCHEMA ESTRATTO DALLE LINEE GUIDA PER LA GESTIONE DEL VERDE PUBBLICO PUBBLICATE DAL MATTM, 2017)</a:t>
            </a:r>
          </a:p>
        </p:txBody>
      </p:sp>
      <p:sp>
        <p:nvSpPr>
          <p:cNvPr id="4" name="Rettangolo 3"/>
          <p:cNvSpPr/>
          <p:nvPr/>
        </p:nvSpPr>
        <p:spPr>
          <a:xfrm>
            <a:off x="1599491" y="457508"/>
            <a:ext cx="61507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atin typeface="Cambria" pitchFamily="18" charset="0"/>
              </a:rPr>
              <a:t>Determinazione del valore di rischio</a:t>
            </a:r>
          </a:p>
        </p:txBody>
      </p:sp>
    </p:spTree>
    <p:extLst>
      <p:ext uri="{BB962C8B-B14F-4D97-AF65-F5344CB8AC3E}">
        <p14:creationId xmlns:p14="http://schemas.microsoft.com/office/powerpoint/2010/main" val="409021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6489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2051720" y="3284985"/>
            <a:ext cx="2540968" cy="576064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it-IT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VULNERABILITA’</a:t>
            </a:r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5364088" y="3501008"/>
            <a:ext cx="2871936" cy="576064"/>
          </a:xfrm>
          <a:prstGeom prst="rect">
            <a:avLst/>
          </a:prstGeom>
          <a:noFill/>
          <a:ln/>
        </p:spPr>
        <p:txBody>
          <a:bodyPr/>
          <a:lstStyle/>
          <a:p>
            <a:pPr algn="ctr">
              <a:defRPr/>
            </a:pPr>
            <a:r>
              <a:rPr lang="it-IT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PERICOLOSITA’</a:t>
            </a:r>
          </a:p>
        </p:txBody>
      </p:sp>
      <p:sp>
        <p:nvSpPr>
          <p:cNvPr id="12" name="Freccia in giù 11"/>
          <p:cNvSpPr/>
          <p:nvPr/>
        </p:nvSpPr>
        <p:spPr>
          <a:xfrm rot="9000000">
            <a:off x="5896459" y="2648236"/>
            <a:ext cx="558101" cy="838863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 rot="19200000">
            <a:off x="4416280" y="3654258"/>
            <a:ext cx="558101" cy="838863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>
          <a:xfrm>
            <a:off x="449313" y="935191"/>
            <a:ext cx="8286750" cy="500062"/>
          </a:xfrm>
          <a:prstGeom prst="rect">
            <a:avLst/>
          </a:prstGeom>
          <a:noFill/>
        </p:spPr>
        <p:txBody>
          <a:bodyPr/>
          <a:lstStyle/>
          <a:p>
            <a:pPr algn="ctr">
              <a:defRPr/>
            </a:pPr>
            <a:r>
              <a:rPr lang="it-IT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Pericolosità + </a:t>
            </a:r>
            <a:r>
              <a:rPr lang="it-IT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Vulnerabilità del sito</a:t>
            </a:r>
            <a:r>
              <a:rPr lang="it-IT" sz="28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rPr>
              <a:t> = Livello di rischio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1763688" y="3717033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Probabilità e gravità </a:t>
            </a:r>
            <a:endParaRPr lang="it-IT" dirty="0"/>
          </a:p>
        </p:txBody>
      </p:sp>
      <p:sp>
        <p:nvSpPr>
          <p:cNvPr id="16" name="Rettangolo 15"/>
          <p:cNvSpPr/>
          <p:nvPr/>
        </p:nvSpPr>
        <p:spPr>
          <a:xfrm>
            <a:off x="5436096" y="3861048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Propensione al cedimento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7139095" y="1916832"/>
            <a:ext cx="111472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ESTREMO</a:t>
            </a:r>
          </a:p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ELEVATO</a:t>
            </a:r>
          </a:p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MEDIO</a:t>
            </a:r>
          </a:p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BASSO</a:t>
            </a:r>
          </a:p>
          <a:p>
            <a:r>
              <a:rPr lang="it-IT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MINIMO</a:t>
            </a:r>
            <a:endParaRPr lang="it-IT" dirty="0"/>
          </a:p>
        </p:txBody>
      </p:sp>
      <p:sp>
        <p:nvSpPr>
          <p:cNvPr id="21" name="Freccia in giù 20"/>
          <p:cNvSpPr/>
          <p:nvPr/>
        </p:nvSpPr>
        <p:spPr>
          <a:xfrm>
            <a:off x="7422089" y="1403976"/>
            <a:ext cx="278613" cy="578884"/>
          </a:xfrm>
          <a:prstGeom prst="down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58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  <p:bldP spid="13" grpId="0" animBg="1"/>
      <p:bldP spid="15" grpId="0"/>
      <p:bldP spid="16" grpId="0"/>
      <p:bldP spid="17" grpId="0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143000"/>
          </a:xfrm>
        </p:spPr>
        <p:txBody>
          <a:bodyPr>
            <a:noAutofit/>
          </a:bodyPr>
          <a:lstStyle/>
          <a:p>
            <a:r>
              <a:rPr lang="it-IT" sz="3500" dirty="0">
                <a:solidFill>
                  <a:srgbClr val="FF0000"/>
                </a:solidFill>
              </a:rPr>
              <a:t>Principali problematiche degli esemplari arborei oggetto di valutazione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51845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2800" dirty="0"/>
              <a:t>1) ESEMPLARI DI PINO DOMESTICO POSTI SULLO SPARTITRAFFICO DI VIA LANERA (PIANTA DA N. 1 A N. 32) PER GRAVI PROBLEMI A LIVELLO RADICALE;</a:t>
            </a:r>
          </a:p>
          <a:p>
            <a:pPr marL="0" indent="0">
              <a:buNone/>
            </a:pPr>
            <a:r>
              <a:rPr lang="it-IT" sz="2800" dirty="0"/>
              <a:t>2) ESEMPLARI ARBOREI POSTI SUL LATO DX DI VIA LANERA E SITI NELL’AREA EX OSPEDALE A RIDOSSO DI MURO DI CONTENIMENTO (PIANTA DA N. 33 A N. 42) PER INTERRAMENTO COLLETTO E PER GRAVI PROBLEMI A LIVELLO RADICALE;</a:t>
            </a:r>
          </a:p>
          <a:p>
            <a:pPr marL="0" indent="0">
              <a:buNone/>
            </a:pPr>
            <a:r>
              <a:rPr lang="it-IT" sz="2800" dirty="0"/>
              <a:t>3) ECCESSIVA INCLINAZIONE DEI FUSTI ASSOCIATA  AD ASIMMETRIE DELLA CHIOMA CON CONSEGUENTE SBILANCIAMENTO (SEGNI EVIDENTI DI TORSIONI SUL TRONCO);</a:t>
            </a:r>
          </a:p>
          <a:p>
            <a:pPr marL="0" indent="0">
              <a:buNone/>
            </a:pPr>
            <a:r>
              <a:rPr lang="it-IT" sz="2800" dirty="0"/>
              <a:t>4) DIFETTI STRUTTURALI A CARICO DELLE BRANCHE (BIFORCAZIONE DEL FUSTO, PALCHI DI RAMI AD ANDAMENTO ORIZZONTALE E NOTEVOLE FILATURA, PRESENZA DI VEGETAZIONE SOLO IN PUNTA ‘</a:t>
            </a:r>
            <a:r>
              <a:rPr lang="it-IT" sz="2800" i="1" dirty="0"/>
              <a:t>CODE DI LEONE</a:t>
            </a:r>
            <a:r>
              <a:rPr lang="it-IT" sz="2800" dirty="0"/>
              <a:t>’, CURVATURE E SINUOSITA’ DEL FUSTO;</a:t>
            </a:r>
          </a:p>
          <a:p>
            <a:pPr marL="0" indent="0">
              <a:buNone/>
            </a:pPr>
            <a:r>
              <a:rPr lang="it-IT" sz="2800" dirty="0"/>
              <a:t>5) RIDOTTO E IRREGOLARE SESTO DI IMPIANTO HA CREATO L’ASIMMETRIA E LA COMPENETRAZIONE DELLA CHIOMA E DELLE RADICI;</a:t>
            </a:r>
          </a:p>
          <a:p>
            <a:pPr marL="0" indent="0">
              <a:buNone/>
            </a:pPr>
            <a:r>
              <a:rPr lang="it-IT" sz="2800" dirty="0"/>
              <a:t>6) ALL’INTERNO DELL’ AREA DELL’EX OSPEDALE, SU VARI FUSTI DEI PINI D’ALEPPO (ESEMPLARI N. 69, 71, 72, 73, 94, 98, 101, 103, 105, 106, 108, 112, 113, 114) E ALCUNI DI ALTRE SPECIE (PINO DOMESTICO N.63, CIPRESSO DELL’ARIZONA N. 134), SI RINVENGONO CORPI FRUTTIFERI A MENSOLA DI FUNGHI LIGNIVORI BASIDIOMICETI.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255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 txBox="1">
            <a:spLocks/>
          </p:cNvSpPr>
          <p:nvPr/>
        </p:nvSpPr>
        <p:spPr>
          <a:xfrm>
            <a:off x="323528" y="300204"/>
            <a:ext cx="864096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500" dirty="0">
                <a:solidFill>
                  <a:srgbClr val="FF0000"/>
                </a:solidFill>
              </a:rPr>
              <a:t>RISULTATI E ANALISI DEI DATI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17168" y="1844824"/>
            <a:ext cx="8640960" cy="265472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500" dirty="0"/>
              <a:t>n. 152 analisi visuali dettagliate</a:t>
            </a:r>
          </a:p>
          <a:p>
            <a:endParaRPr lang="it-IT" sz="3500" dirty="0"/>
          </a:p>
          <a:p>
            <a:r>
              <a:rPr lang="it-IT" sz="3500" dirty="0"/>
              <a:t>n. 90 analisi tomografiche con relativi calcoli di resistenza alla rottura</a:t>
            </a:r>
          </a:p>
          <a:p>
            <a:endParaRPr lang="it-IT" sz="3500" dirty="0"/>
          </a:p>
          <a:p>
            <a:r>
              <a:rPr lang="it-IT" sz="3500" dirty="0"/>
              <a:t>n. 45 analisi </a:t>
            </a:r>
            <a:r>
              <a:rPr lang="it-IT" sz="3500" dirty="0" err="1"/>
              <a:t>dendrodensimetriche</a:t>
            </a:r>
            <a:endParaRPr lang="it-IT" sz="3500" dirty="0"/>
          </a:p>
        </p:txBody>
      </p:sp>
    </p:spTree>
    <p:extLst>
      <p:ext uri="{BB962C8B-B14F-4D97-AF65-F5344CB8AC3E}">
        <p14:creationId xmlns:p14="http://schemas.microsoft.com/office/powerpoint/2010/main" val="391965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A6CD82A7-7A9D-4D02-856E-D8077EFF1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065637"/>
              </p:ext>
            </p:extLst>
          </p:nvPr>
        </p:nvGraphicFramePr>
        <p:xfrm>
          <a:off x="611560" y="1772816"/>
          <a:ext cx="7848870" cy="3577085"/>
        </p:xfrm>
        <a:graphic>
          <a:graphicData uri="http://schemas.openxmlformats.org/drawingml/2006/table">
            <a:tbl>
              <a:tblPr firstRow="1" firstCol="1" lastRow="1" lastCol="1" bandRow="1">
                <a:tableStyleId>{0505E3EF-67EA-436B-97B2-0124C06EBD24}</a:tableStyleId>
              </a:tblPr>
              <a:tblGrid>
                <a:gridCol w="1308145">
                  <a:extLst>
                    <a:ext uri="{9D8B030D-6E8A-4147-A177-3AD203B41FA5}">
                      <a16:colId xmlns:a16="http://schemas.microsoft.com/office/drawing/2014/main" val="3459084643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650383040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2833670780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3233533544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863869151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2935245283"/>
                    </a:ext>
                  </a:extLst>
                </a:gridCol>
              </a:tblGrid>
              <a:tr h="14069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Classe di </a:t>
                      </a:r>
                      <a:br>
                        <a:rPr lang="it-IT" sz="1600" dirty="0">
                          <a:effectLst/>
                        </a:rPr>
                      </a:br>
                      <a:r>
                        <a:rPr lang="it-IT" sz="1600" dirty="0">
                          <a:effectLst/>
                        </a:rPr>
                        <a:t>propensione </a:t>
                      </a:r>
                      <a:br>
                        <a:rPr lang="it-IT" sz="1600" dirty="0">
                          <a:effectLst/>
                        </a:rPr>
                      </a:br>
                      <a:r>
                        <a:rPr lang="it-IT" sz="1600" dirty="0">
                          <a:effectLst/>
                        </a:rPr>
                        <a:t>al cedimento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effectLst/>
                        </a:rPr>
                        <a:t>Pinus</a:t>
                      </a:r>
                      <a:r>
                        <a:rPr lang="it-IT" sz="1600" i="1" dirty="0">
                          <a:effectLst/>
                        </a:rPr>
                        <a:t> </a:t>
                      </a:r>
                      <a:br>
                        <a:rPr lang="it-IT" sz="1600" i="1" dirty="0">
                          <a:effectLst/>
                        </a:rPr>
                      </a:br>
                      <a:r>
                        <a:rPr lang="it-IT" sz="1600" i="1" dirty="0">
                          <a:effectLst/>
                        </a:rPr>
                        <a:t>pinea</a:t>
                      </a:r>
                      <a:endParaRPr lang="it-IT" sz="2400" i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effectLst/>
                        </a:rPr>
                        <a:t>Pinus</a:t>
                      </a:r>
                      <a:r>
                        <a:rPr lang="it-IT" sz="1600" i="1" dirty="0">
                          <a:effectLst/>
                        </a:rPr>
                        <a:t> </a:t>
                      </a:r>
                      <a:br>
                        <a:rPr lang="it-IT" sz="1600" i="1" dirty="0">
                          <a:effectLst/>
                        </a:rPr>
                      </a:br>
                      <a:r>
                        <a:rPr lang="it-IT" sz="1600" i="1" dirty="0" err="1">
                          <a:effectLst/>
                        </a:rPr>
                        <a:t>halepensis</a:t>
                      </a:r>
                      <a:endParaRPr lang="it-IT" sz="2400" i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effectLst/>
                        </a:rPr>
                        <a:t>Cupressus</a:t>
                      </a:r>
                      <a:r>
                        <a:rPr lang="it-IT" sz="1600" i="1" dirty="0">
                          <a:effectLst/>
                        </a:rPr>
                        <a:t> </a:t>
                      </a:r>
                      <a:br>
                        <a:rPr lang="it-IT" sz="1600" i="1" dirty="0">
                          <a:effectLst/>
                        </a:rPr>
                      </a:br>
                      <a:r>
                        <a:rPr lang="it-IT" sz="1600" i="1" dirty="0" err="1">
                          <a:effectLst/>
                        </a:rPr>
                        <a:t>sempervirens</a:t>
                      </a:r>
                      <a:endParaRPr lang="it-IT" sz="2400" i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effectLst/>
                        </a:rPr>
                        <a:t>Cupressus</a:t>
                      </a:r>
                      <a:r>
                        <a:rPr lang="it-IT" sz="1600" i="1" dirty="0">
                          <a:effectLst/>
                        </a:rPr>
                        <a:t> </a:t>
                      </a:r>
                      <a:br>
                        <a:rPr lang="it-IT" sz="1600" i="1" dirty="0">
                          <a:effectLst/>
                        </a:rPr>
                      </a:br>
                      <a:r>
                        <a:rPr lang="it-IT" sz="1600" i="1" dirty="0">
                          <a:effectLst/>
                        </a:rPr>
                        <a:t>arizonica</a:t>
                      </a:r>
                      <a:endParaRPr lang="it-IT" sz="2400" i="1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Totale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948512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B (bassa)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2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2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 -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9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49339400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C (moderata)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7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4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16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3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30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69822697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C/D (elevata)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>
                          <a:effectLst/>
                        </a:rPr>
                        <a:t>23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- 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- 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28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79031804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D (estrema)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>
                          <a:effectLst/>
                        </a:rPr>
                        <a:t>41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>
                          <a:effectLst/>
                        </a:rPr>
                        <a:t>39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3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2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85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88480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Totale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73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50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24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dirty="0">
                          <a:effectLst/>
                        </a:rPr>
                        <a:t>152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665798"/>
                  </a:ext>
                </a:extLst>
              </a:tr>
            </a:tbl>
          </a:graphicData>
        </a:graphic>
      </p:graphicFrame>
      <p:sp>
        <p:nvSpPr>
          <p:cNvPr id="3" name="Titolo 1"/>
          <p:cNvSpPr txBox="1">
            <a:spLocks/>
          </p:cNvSpPr>
          <p:nvPr/>
        </p:nvSpPr>
        <p:spPr>
          <a:xfrm>
            <a:off x="323528" y="300204"/>
            <a:ext cx="864096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500" dirty="0">
                <a:solidFill>
                  <a:srgbClr val="FF0000"/>
                </a:solidFill>
              </a:rPr>
              <a:t>RISULTATI E ANALISI DEI DATI</a:t>
            </a:r>
          </a:p>
        </p:txBody>
      </p:sp>
    </p:spTree>
    <p:extLst>
      <p:ext uri="{BB962C8B-B14F-4D97-AF65-F5344CB8AC3E}">
        <p14:creationId xmlns:p14="http://schemas.microsoft.com/office/powerpoint/2010/main" val="3442106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A6CD82A7-7A9D-4D02-856E-D8077EFF19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05239"/>
              </p:ext>
            </p:extLst>
          </p:nvPr>
        </p:nvGraphicFramePr>
        <p:xfrm>
          <a:off x="719573" y="1772816"/>
          <a:ext cx="7848870" cy="3577085"/>
        </p:xfrm>
        <a:graphic>
          <a:graphicData uri="http://schemas.openxmlformats.org/drawingml/2006/table">
            <a:tbl>
              <a:tblPr firstRow="1" firstCol="1" lastRow="1" lastCol="1" bandRow="1">
                <a:tableStyleId>{0505E3EF-67EA-436B-97B2-0124C06EBD24}</a:tableStyleId>
              </a:tblPr>
              <a:tblGrid>
                <a:gridCol w="1308145">
                  <a:extLst>
                    <a:ext uri="{9D8B030D-6E8A-4147-A177-3AD203B41FA5}">
                      <a16:colId xmlns:a16="http://schemas.microsoft.com/office/drawing/2014/main" val="3459084643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650383040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2833670780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3233533544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1863869151"/>
                    </a:ext>
                  </a:extLst>
                </a:gridCol>
                <a:gridCol w="1308145">
                  <a:extLst>
                    <a:ext uri="{9D8B030D-6E8A-4147-A177-3AD203B41FA5}">
                      <a16:colId xmlns:a16="http://schemas.microsoft.com/office/drawing/2014/main" val="2935245283"/>
                    </a:ext>
                  </a:extLst>
                </a:gridCol>
              </a:tblGrid>
              <a:tr h="14069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Classe di </a:t>
                      </a:r>
                      <a:br>
                        <a:rPr lang="it-IT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it-IT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rischio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Pinus</a:t>
                      </a: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pinea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Pinus</a:t>
                      </a: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it-IT" sz="16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halepensis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Cupressus</a:t>
                      </a: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it-IT" sz="16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sempervirens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 err="1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Cupressus</a:t>
                      </a: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arizonica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Totale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948512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basso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 -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49339400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medio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69822697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elevato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79031804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estremo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 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88480"/>
                  </a:ext>
                </a:extLst>
              </a:tr>
              <a:tr h="4340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Totale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it-IT" sz="240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1600" b="1" i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it-IT" sz="2400" dirty="0">
                        <a:solidFill>
                          <a:srgbClr val="000000"/>
                        </a:solidFill>
                        <a:effectLst/>
                        <a:latin typeface="+mj-lt"/>
                        <a:ea typeface="FootlightMTLight"/>
                        <a:cs typeface="Cambria" panose="020405030504060302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665798"/>
                  </a:ext>
                </a:extLst>
              </a:tr>
            </a:tbl>
          </a:graphicData>
        </a:graphic>
      </p:graphicFrame>
      <p:sp>
        <p:nvSpPr>
          <p:cNvPr id="3" name="Titolo 1"/>
          <p:cNvSpPr txBox="1">
            <a:spLocks/>
          </p:cNvSpPr>
          <p:nvPr/>
        </p:nvSpPr>
        <p:spPr>
          <a:xfrm>
            <a:off x="323528" y="300204"/>
            <a:ext cx="864096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500" dirty="0">
                <a:solidFill>
                  <a:srgbClr val="FF0000"/>
                </a:solidFill>
              </a:rPr>
              <a:t>RISULTATI E ANALISI DEI DATI</a:t>
            </a:r>
          </a:p>
        </p:txBody>
      </p:sp>
    </p:spTree>
    <p:extLst>
      <p:ext uri="{BB962C8B-B14F-4D97-AF65-F5344CB8AC3E}">
        <p14:creationId xmlns:p14="http://schemas.microsoft.com/office/powerpoint/2010/main" val="2479226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323528" y="300204"/>
            <a:ext cx="864096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500" dirty="0">
                <a:solidFill>
                  <a:srgbClr val="FF0000"/>
                </a:solidFill>
              </a:rPr>
              <a:t>RISULTATI E ANALISI DEI DATI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CC02C2CA-1862-49BE-A52E-7876E9AB3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240901"/>
              </p:ext>
            </p:extLst>
          </p:nvPr>
        </p:nvGraphicFramePr>
        <p:xfrm>
          <a:off x="467544" y="1052736"/>
          <a:ext cx="8136903" cy="4350586"/>
        </p:xfrm>
        <a:graphic>
          <a:graphicData uri="http://schemas.openxmlformats.org/drawingml/2006/table">
            <a:tbl>
              <a:tblPr firstRow="1" firstCol="1" lastRow="1" lastCol="1" bandRow="1">
                <a:tableStyleId>{0505E3EF-67EA-436B-97B2-0124C06EBD24}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3459084643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650383040"/>
                    </a:ext>
                  </a:extLst>
                </a:gridCol>
                <a:gridCol w="1728191">
                  <a:extLst>
                    <a:ext uri="{9D8B030D-6E8A-4147-A177-3AD203B41FA5}">
                      <a16:colId xmlns:a16="http://schemas.microsoft.com/office/drawing/2014/main" val="283367078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i="1" dirty="0">
                          <a:effectLst/>
                          <a:latin typeface="Calibri (Corpo)"/>
                        </a:rPr>
                        <a:t>INTERVENTI PROPOSTI</a:t>
                      </a:r>
                      <a:endParaRPr lang="it-IT" sz="2000" i="1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i="1" dirty="0">
                          <a:effectLst/>
                          <a:latin typeface="Calibri (Corpo)"/>
                        </a:rPr>
                        <a:t>NUMERO PIANTE</a:t>
                      </a:r>
                      <a:endParaRPr lang="it-IT" sz="2000" i="1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i="1" dirty="0">
                          <a:solidFill>
                            <a:srgbClr val="000000"/>
                          </a:solidFill>
                          <a:effectLst/>
                          <a:latin typeface="Calibri (Corpo)"/>
                          <a:ea typeface="FootlightMTLight"/>
                          <a:cs typeface="Cambria"/>
                        </a:rPr>
                        <a:t>PERCENTUALE</a:t>
                      </a: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7948512"/>
                  </a:ext>
                </a:extLst>
              </a:tr>
              <a:tr h="629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i="1" dirty="0">
                          <a:effectLst/>
                          <a:latin typeface="Calibri (Corpo)"/>
                        </a:rPr>
                        <a:t>Nessun intervento</a:t>
                      </a:r>
                      <a:endParaRPr lang="it-IT" sz="2000" i="1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i="1" dirty="0">
                          <a:effectLst/>
                          <a:latin typeface="Calibri (Corpo)"/>
                        </a:rPr>
                        <a:t>10</a:t>
                      </a:r>
                      <a:endParaRPr lang="it-IT" sz="2000" i="1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i="1" dirty="0">
                          <a:effectLst/>
                          <a:latin typeface="Calibri (Corpo)"/>
                        </a:rPr>
                        <a:t>7%</a:t>
                      </a:r>
                      <a:endParaRPr lang="it-IT" sz="2000" i="1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49339400"/>
                  </a:ext>
                </a:extLst>
              </a:tr>
              <a:tr h="629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Potatura ordinaria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4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>
                          <a:effectLst/>
                          <a:latin typeface="Calibri (Corpo)"/>
                        </a:rPr>
                        <a:t>3%</a:t>
                      </a:r>
                      <a:endParaRPr lang="it-IT" sz="200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80680938"/>
                  </a:ext>
                </a:extLst>
              </a:tr>
              <a:tr h="629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Potatura straordinaria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16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>
                          <a:effectLst/>
                          <a:latin typeface="Calibri (Corpo)"/>
                        </a:rPr>
                        <a:t>11%</a:t>
                      </a:r>
                      <a:endParaRPr lang="it-IT" sz="200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69822697"/>
                  </a:ext>
                </a:extLst>
              </a:tr>
              <a:tr h="629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Interventi di stabilizzazione del gruppo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18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>
                          <a:effectLst/>
                          <a:latin typeface="Calibri (Corpo)"/>
                        </a:rPr>
                        <a:t>12%</a:t>
                      </a:r>
                      <a:endParaRPr lang="it-IT" sz="200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79031804"/>
                  </a:ext>
                </a:extLst>
              </a:tr>
              <a:tr h="629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>
                          <a:effectLst/>
                          <a:latin typeface="Calibri (Corpo)"/>
                        </a:rPr>
                        <a:t>Abbattimento</a:t>
                      </a:r>
                      <a:endParaRPr lang="it-IT" sz="200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104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68%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388480"/>
                  </a:ext>
                </a:extLst>
              </a:tr>
              <a:tr h="62908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>
                          <a:effectLst/>
                          <a:latin typeface="Calibri (Corpo)"/>
                        </a:rPr>
                        <a:t>Totale</a:t>
                      </a:r>
                      <a:endParaRPr lang="it-IT" sz="200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152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0215" algn="l"/>
                          <a:tab pos="449580" algn="l"/>
                        </a:tabLst>
                      </a:pPr>
                      <a:r>
                        <a:rPr lang="it-IT" sz="2000" dirty="0">
                          <a:effectLst/>
                          <a:latin typeface="Calibri (Corpo)"/>
                        </a:rPr>
                        <a:t>100%</a:t>
                      </a:r>
                      <a:endParaRPr lang="it-IT" sz="2000" dirty="0">
                        <a:solidFill>
                          <a:srgbClr val="000000"/>
                        </a:solidFill>
                        <a:effectLst/>
                        <a:latin typeface="Calibri (Corpo)"/>
                        <a:ea typeface="FootlightMTLight"/>
                        <a:cs typeface="Cambria"/>
                      </a:endParaRPr>
                    </a:p>
                  </a:txBody>
                  <a:tcPr marL="44450" marR="44450" marT="0" marB="0" anchor="b"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665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077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Tav4_interventi_progett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86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4509120"/>
            <a:ext cx="8229600" cy="1756792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it-IT" sz="2400" dirty="0">
                <a:solidFill>
                  <a:srgbClr val="0070C0"/>
                </a:solidFill>
                <a:latin typeface="Cambria" pitchFamily="18" charset="0"/>
              </a:rPr>
              <a:t>Schemi dell’apparato radicale del pino in fase giovanile ed adulta, in terreno sabbioso (da P. </a:t>
            </a:r>
            <a:r>
              <a:rPr lang="it-IT" sz="2400" dirty="0" err="1">
                <a:solidFill>
                  <a:srgbClr val="0070C0"/>
                </a:solidFill>
                <a:latin typeface="Cambria" pitchFamily="18" charset="0"/>
              </a:rPr>
              <a:t>Rainbault</a:t>
            </a:r>
            <a:r>
              <a:rPr lang="it-IT" sz="2400" dirty="0">
                <a:solidFill>
                  <a:srgbClr val="0070C0"/>
                </a:solidFill>
                <a:latin typeface="Cambria" pitchFamily="18" charset="0"/>
              </a:rPr>
              <a:t> e G. Morelli “</a:t>
            </a:r>
            <a:r>
              <a:rPr lang="it-IT" sz="2400" i="1" dirty="0">
                <a:solidFill>
                  <a:srgbClr val="0070C0"/>
                </a:solidFill>
                <a:latin typeface="Cambria" pitchFamily="18" charset="0"/>
              </a:rPr>
              <a:t>Morfologia e gestione del pino domestico in ambiente urbano</a:t>
            </a:r>
            <a:r>
              <a:rPr lang="it-IT" sz="2400" dirty="0">
                <a:solidFill>
                  <a:srgbClr val="0070C0"/>
                </a:solidFill>
                <a:latin typeface="Cambria" pitchFamily="18" charset="0"/>
              </a:rPr>
              <a:t>”, Riccione 14-15 Giugno 2011)</a:t>
            </a:r>
          </a:p>
        </p:txBody>
      </p:sp>
      <p:pic>
        <p:nvPicPr>
          <p:cNvPr id="4" name="Immagin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7420" y="1628800"/>
            <a:ext cx="3389640" cy="258004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Immagine 4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940" y="1594520"/>
            <a:ext cx="3456384" cy="2592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2239151" y="457508"/>
            <a:ext cx="44930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latin typeface="Cambria" pitchFamily="18" charset="0"/>
              </a:rPr>
              <a:t>Problematiche di gestione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2996952"/>
            <a:ext cx="2974423" cy="19709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Immagin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220245"/>
            <a:ext cx="2791100" cy="17046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7812360" y="1236815"/>
            <a:ext cx="974725" cy="2714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cs typeface="Arial" pitchFamily="34" charset="0"/>
              </a:rPr>
              <a:t>placca radicale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51" name="AutoShape 3"/>
          <p:cNvCxnSpPr>
            <a:cxnSpLocks noChangeShapeType="1"/>
          </p:cNvCxnSpPr>
          <p:nvPr/>
        </p:nvCxnSpPr>
        <p:spPr bwMode="auto">
          <a:xfrm flipH="1">
            <a:off x="7956376" y="1436269"/>
            <a:ext cx="101600" cy="2667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8" name="Rettangolo 7"/>
          <p:cNvSpPr/>
          <p:nvPr/>
        </p:nvSpPr>
        <p:spPr>
          <a:xfrm>
            <a:off x="3851920" y="188640"/>
            <a:ext cx="48965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0070C0"/>
                </a:solidFill>
                <a:latin typeface="Cambria" pitchFamily="18" charset="0"/>
              </a:rPr>
              <a:t>formazione  di una placca radicale (da P. </a:t>
            </a:r>
            <a:r>
              <a:rPr lang="it-IT" sz="2000" dirty="0" err="1">
                <a:solidFill>
                  <a:srgbClr val="0070C0"/>
                </a:solidFill>
                <a:latin typeface="Cambria" pitchFamily="18" charset="0"/>
              </a:rPr>
              <a:t>Rainbault</a:t>
            </a:r>
            <a:r>
              <a:rPr lang="it-IT" sz="2000" dirty="0">
                <a:solidFill>
                  <a:srgbClr val="0070C0"/>
                </a:solidFill>
                <a:latin typeface="Cambria" pitchFamily="18" charset="0"/>
              </a:rPr>
              <a:t> e G. Morelli “</a:t>
            </a:r>
            <a:r>
              <a:rPr lang="it-IT" sz="2000" i="1" dirty="0">
                <a:solidFill>
                  <a:srgbClr val="0070C0"/>
                </a:solidFill>
                <a:latin typeface="Cambria" pitchFamily="18" charset="0"/>
              </a:rPr>
              <a:t>Morfologia e gestione del pino domestico </a:t>
            </a:r>
            <a:endParaRPr lang="it-IT" sz="2000" dirty="0">
              <a:solidFill>
                <a:srgbClr val="0070C0"/>
              </a:solidFill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3274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5544616" cy="244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tangolo 10"/>
          <p:cNvSpPr/>
          <p:nvPr/>
        </p:nvSpPr>
        <p:spPr>
          <a:xfrm>
            <a:off x="4211960" y="2420888"/>
            <a:ext cx="151216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28 (8)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832" y="5013176"/>
            <a:ext cx="2480444" cy="162880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13" name="Immagine 12" descr="10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4869160"/>
            <a:ext cx="2408939" cy="180670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ezione scav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78490"/>
            <a:ext cx="7272808" cy="3582558"/>
          </a:xfrm>
          <a:prstGeom prst="rect">
            <a:avLst/>
          </a:prstGeom>
        </p:spPr>
      </p:pic>
      <p:pic>
        <p:nvPicPr>
          <p:cNvPr id="3" name="Immagine 2" descr="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4149080"/>
            <a:ext cx="2376264" cy="22322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" name="Immagine 3" descr="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4149080"/>
            <a:ext cx="1728192" cy="2258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7" name="Immagine 6" descr="28 (2)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149080"/>
            <a:ext cx="2993390" cy="224282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8 (12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8640"/>
            <a:ext cx="4248472" cy="3186354"/>
          </a:xfrm>
          <a:prstGeom prst="rect">
            <a:avLst/>
          </a:prstGeom>
        </p:spPr>
      </p:pic>
      <p:pic>
        <p:nvPicPr>
          <p:cNvPr id="3" name="Immagine 2" descr="28 (13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5353" y="188640"/>
            <a:ext cx="4224470" cy="3168352"/>
          </a:xfrm>
          <a:prstGeom prst="rect">
            <a:avLst/>
          </a:prstGeom>
        </p:spPr>
      </p:pic>
      <p:pic>
        <p:nvPicPr>
          <p:cNvPr id="4" name="Immagine 3" descr="28 (2b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3501008"/>
            <a:ext cx="5201920" cy="30886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024 (2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4544" y="0"/>
            <a:ext cx="3857625" cy="6858000"/>
          </a:xfrm>
          <a:prstGeom prst="rect">
            <a:avLst/>
          </a:prstGeom>
        </p:spPr>
      </p:pic>
      <p:pic>
        <p:nvPicPr>
          <p:cNvPr id="5" name="Immagine 4" descr="001 (3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75" y="0"/>
            <a:ext cx="3857625" cy="6858000"/>
          </a:xfrm>
          <a:prstGeom prst="rect">
            <a:avLst/>
          </a:prstGeom>
        </p:spPr>
      </p:pic>
      <p:pic>
        <p:nvPicPr>
          <p:cNvPr id="3" name="Immagine 2" descr="025 (1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0"/>
            <a:ext cx="385762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015 (2b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26632"/>
            <a:ext cx="9144000" cy="4331368"/>
          </a:xfrm>
          <a:prstGeom prst="rect">
            <a:avLst/>
          </a:prstGeom>
        </p:spPr>
      </p:pic>
      <p:pic>
        <p:nvPicPr>
          <p:cNvPr id="5" name="Immagine 4" descr="018 (2b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179512"/>
            <a:ext cx="9144000" cy="479926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004 (8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032 (1b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17500"/>
            <a:ext cx="8686800" cy="6223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032 (2b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0688"/>
            <a:ext cx="8686800" cy="5283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ezione scav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78490"/>
            <a:ext cx="7272808" cy="3582558"/>
          </a:xfrm>
          <a:prstGeom prst="rect">
            <a:avLst/>
          </a:prstGeom>
        </p:spPr>
      </p:pic>
      <p:pic>
        <p:nvPicPr>
          <p:cNvPr id="6" name="Immagine 5" descr="7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790" y="3861048"/>
            <a:ext cx="2031690" cy="2708920"/>
          </a:xfrm>
          <a:prstGeom prst="rect">
            <a:avLst/>
          </a:prstGeom>
        </p:spPr>
      </p:pic>
      <p:pic>
        <p:nvPicPr>
          <p:cNvPr id="8" name="Immagine 7" descr="8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3861048"/>
            <a:ext cx="3665749" cy="2749312"/>
          </a:xfrm>
          <a:prstGeom prst="rect">
            <a:avLst/>
          </a:prstGeom>
        </p:spPr>
      </p:pic>
      <p:pic>
        <p:nvPicPr>
          <p:cNvPr id="9" name="Immagine 8" descr="28 (8b)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852912"/>
            <a:ext cx="2592288" cy="275744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ezione scav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278490"/>
            <a:ext cx="7272808" cy="3582558"/>
          </a:xfrm>
          <a:prstGeom prst="rect">
            <a:avLst/>
          </a:prstGeom>
        </p:spPr>
      </p:pic>
      <p:pic>
        <p:nvPicPr>
          <p:cNvPr id="5" name="Immagine 4" descr="28 (6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933056"/>
            <a:ext cx="3561067" cy="2670800"/>
          </a:xfrm>
          <a:prstGeom prst="rect">
            <a:avLst/>
          </a:prstGeom>
        </p:spPr>
      </p:pic>
      <p:pic>
        <p:nvPicPr>
          <p:cNvPr id="7" name="Immagine 6" descr="28 (10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928" y="3933056"/>
            <a:ext cx="2016224" cy="2688298"/>
          </a:xfrm>
          <a:prstGeom prst="rect">
            <a:avLst/>
          </a:prstGeom>
        </p:spPr>
      </p:pic>
      <p:pic>
        <p:nvPicPr>
          <p:cNvPr id="9" name="Immagine 8" descr="28 (7)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4167" y="4437112"/>
            <a:ext cx="2897664" cy="217324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lanimetria_scav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695471" cy="6858000"/>
          </a:xfrm>
          <a:prstGeom prst="rect">
            <a:avLst/>
          </a:prstGeom>
        </p:spPr>
      </p:pic>
      <p:pic>
        <p:nvPicPr>
          <p:cNvPr id="5" name="Immagine 4" descr="28 (24)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51197"/>
            <a:ext cx="2984500" cy="223393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6" name="Immagine 5" descr="28 (25)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2355453"/>
            <a:ext cx="2976245" cy="223393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7" name="Immagine 6" descr="28 (16)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4659709"/>
            <a:ext cx="2967355" cy="2225675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7740352" y="1844824"/>
            <a:ext cx="323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1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8244408" y="908720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2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724128" y="2636912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2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580112" y="3501008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3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6732240" y="4221088"/>
            <a:ext cx="323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4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524328" y="4293096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5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766395" y="5985098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5</a:t>
            </a:r>
            <a:endParaRPr kumimoji="0" lang="it-I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452320" y="5661248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6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203848" y="3645024"/>
            <a:ext cx="323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1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447950" y="3515990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2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2267744" y="3717032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3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087910" y="3933056"/>
            <a:ext cx="3238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4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2051720" y="4293096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5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2303934" y="4725144"/>
            <a:ext cx="32385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it-IT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6</a:t>
            </a:r>
            <a:endParaRPr kumimoji="0" 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28 (15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16632"/>
            <a:ext cx="8712969" cy="653472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188640"/>
            <a:ext cx="36639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5301208"/>
            <a:ext cx="3334087" cy="104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magine 7" descr="albero-nicola-festa-10.jpg"/>
          <p:cNvPicPr>
            <a:picLocks noChangeAspect="1"/>
          </p:cNvPicPr>
          <p:nvPr/>
        </p:nvPicPr>
        <p:blipFill rotWithShape="1">
          <a:blip r:embed="rId4" cstate="print"/>
          <a:srcRect b="5502"/>
          <a:stretch/>
        </p:blipFill>
        <p:spPr>
          <a:xfrm>
            <a:off x="251520" y="188640"/>
            <a:ext cx="4572000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6 (4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548680"/>
            <a:ext cx="4266475" cy="5688633"/>
          </a:xfrm>
          <a:prstGeom prst="rect">
            <a:avLst/>
          </a:prstGeom>
        </p:spPr>
      </p:pic>
      <p:pic>
        <p:nvPicPr>
          <p:cNvPr id="3" name="Immagine 2" descr="33 (3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548681"/>
            <a:ext cx="4266474" cy="568863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9 (6)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983" b="6410"/>
          <a:stretch/>
        </p:blipFill>
        <p:spPr>
          <a:xfrm>
            <a:off x="4716018" y="661097"/>
            <a:ext cx="4248469" cy="5638880"/>
          </a:xfrm>
          <a:prstGeom prst="rect">
            <a:avLst/>
          </a:prstGeom>
        </p:spPr>
      </p:pic>
      <p:pic>
        <p:nvPicPr>
          <p:cNvPr id="4" name="Immagine 3" descr="40 (6).JPG">
            <a:extLst>
              <a:ext uri="{FF2B5EF4-FFF2-40B4-BE49-F238E27FC236}">
                <a16:creationId xmlns:a16="http://schemas.microsoft.com/office/drawing/2014/main" id="{BD87955F-5018-428D-A8AB-A850CCA4D7B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692695"/>
            <a:ext cx="4176464" cy="556861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51 (1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2010" y="620687"/>
            <a:ext cx="4243478" cy="5657971"/>
          </a:xfrm>
          <a:prstGeom prst="rect">
            <a:avLst/>
          </a:prstGeom>
        </p:spPr>
      </p:pic>
      <p:pic>
        <p:nvPicPr>
          <p:cNvPr id="6" name="Immagine 5" descr="53 (2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20687"/>
            <a:ext cx="4248472" cy="566462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57 (6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008" y="404665"/>
            <a:ext cx="4374486" cy="5832648"/>
          </a:xfrm>
          <a:prstGeom prst="rect">
            <a:avLst/>
          </a:prstGeom>
        </p:spPr>
      </p:pic>
      <p:pic>
        <p:nvPicPr>
          <p:cNvPr id="5" name="Immagine 4" descr="45 (4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404664"/>
            <a:ext cx="4353948" cy="580526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056 (4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6172" y="188640"/>
            <a:ext cx="3604901" cy="6408712"/>
          </a:xfrm>
          <a:prstGeom prst="rect">
            <a:avLst/>
          </a:prstGeom>
        </p:spPr>
      </p:pic>
      <p:pic>
        <p:nvPicPr>
          <p:cNvPr id="3" name="Immagine 2" descr="50 (2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8639"/>
            <a:ext cx="4824536" cy="6432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45 (5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2646" y="540008"/>
            <a:ext cx="4333488" cy="5777984"/>
          </a:xfrm>
          <a:prstGeom prst="rect">
            <a:avLst/>
          </a:prstGeom>
        </p:spPr>
      </p:pic>
      <p:pic>
        <p:nvPicPr>
          <p:cNvPr id="4" name="Immagine 3" descr="46 (2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514" y="404664"/>
            <a:ext cx="4374486" cy="583264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mp8052.tmp.png" descr="http://schemas.openxmlformats.org/drawingml/2006/picture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4221088"/>
            <a:ext cx="2915816" cy="2304256"/>
          </a:xfrm>
          <a:prstGeom prst="rect">
            <a:avLst/>
          </a:prstGeom>
        </p:spPr>
      </p:pic>
      <p:pic>
        <p:nvPicPr>
          <p:cNvPr id="4" name="Immagine 3" descr="062 (4)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260648"/>
            <a:ext cx="3508488" cy="6237312"/>
          </a:xfrm>
          <a:prstGeom prst="rect">
            <a:avLst/>
          </a:prstGeom>
        </p:spPr>
      </p:pic>
      <p:pic>
        <p:nvPicPr>
          <p:cNvPr id="7" name="Immagine 6" descr="63 (4)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260648"/>
            <a:ext cx="5201920" cy="3901440"/>
          </a:xfrm>
          <a:prstGeom prst="rect">
            <a:avLst/>
          </a:prstGeom>
        </p:spPr>
      </p:pic>
      <p:pic>
        <p:nvPicPr>
          <p:cNvPr id="6" name="tmp699C.tmp.png" descr="http://schemas.openxmlformats.org/drawingml/2006/picture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4221088"/>
            <a:ext cx="2952328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145 (2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313" y="188640"/>
            <a:ext cx="3564396" cy="6336704"/>
          </a:xfrm>
          <a:prstGeom prst="rect">
            <a:avLst/>
          </a:prstGeom>
        </p:spPr>
      </p:pic>
      <p:pic>
        <p:nvPicPr>
          <p:cNvPr id="4" name="Immagine 3" descr="134 (2).jpg">
            <a:extLst>
              <a:ext uri="{FF2B5EF4-FFF2-40B4-BE49-F238E27FC236}">
                <a16:creationId xmlns:a16="http://schemas.microsoft.com/office/drawing/2014/main" id="{F8778673-4CAA-414A-8625-AB3FFB43AB5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24634"/>
            <a:ext cx="3600400" cy="640071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9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16632"/>
            <a:ext cx="8892480" cy="666936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Domenico\Desktop\FOTO MATERA\P_20180601_09185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2197" y="0"/>
            <a:ext cx="3857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tangolo 6"/>
          <p:cNvSpPr/>
          <p:nvPr/>
        </p:nvSpPr>
        <p:spPr>
          <a:xfrm>
            <a:off x="334069" y="3567148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>
                <a:solidFill>
                  <a:srgbClr val="FF0000"/>
                </a:solidFill>
              </a:rPr>
              <a:t>GRAZIE PER LA CORTESE ATTENZIONE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22645321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2814</TotalTime>
  <Words>749</Words>
  <Application>Microsoft Office PowerPoint</Application>
  <PresentationFormat>Presentazione su schermo (4:3)</PresentationFormat>
  <Paragraphs>177</Paragraphs>
  <Slides>39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7" baseType="lpstr">
      <vt:lpstr>Arial</vt:lpstr>
      <vt:lpstr>Arial Narrow</vt:lpstr>
      <vt:lpstr>Calibri</vt:lpstr>
      <vt:lpstr>Calibri (Corpo)</vt:lpstr>
      <vt:lpstr>Cambria</vt:lpstr>
      <vt:lpstr>FootlightMTLight</vt:lpstr>
      <vt:lpstr>Times New Roman</vt:lpstr>
      <vt:lpstr>Tema di Office</vt:lpstr>
      <vt:lpstr>VALUTAZIONE DELLE CONDIZIONI VEGETATIVE, FITOSANITARIE E BIOMECCANICHE DEGLI ALBERI SITI LUNGO VIA LANERA E NELL’AREA DELL’EX OSPEDALE CIVILE DI MATERA INTERESSATE DAI LAVORI DI “RECUPERO E VALORIZZAZIONE DEL PATRIMONIO - MATERA 2019 LINEA DI INTERV. N.22 - D.G.R. N. 1155-2016 RIQUALIFICAZIONE ASSE DI VIA LANERA”</vt:lpstr>
      <vt:lpstr>Presentazione standard di PowerPoint</vt:lpstr>
      <vt:lpstr>PROTOCOLLO ADOTTATO</vt:lpstr>
      <vt:lpstr>VALUTAZIONE VISIVA DETTAGLIATA</vt:lpstr>
      <vt:lpstr>Presentazione standard di PowerPoint</vt:lpstr>
      <vt:lpstr>CALCOLO DELLA RESISTENZA AL VENTO</vt:lpstr>
      <vt:lpstr>Presentazione standard di PowerPoint</vt:lpstr>
      <vt:lpstr>Presentazione standard di PowerPoint</vt:lpstr>
      <vt:lpstr>Presentazione standard di PowerPoint</vt:lpstr>
      <vt:lpstr>Principali problematiche degli esemplari arborei oggetto di valutazione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VALUTAZIONE DELLE CONDIZIONI VEGETATIVE, FITOSANITARIE E BIOMECCANICHE DEGLI ALBERI SITI LUNGO VIA LANERA E NELL’AREA DELL’EX OSPEDALE CIVILE DI MATERA INTERESSATE DAI LAVORI DI “RECUPERO E VALORIZZAZIONE DEL PATRIMONIO - MATERA 2019 LINEA DI INTERV. N.22 - D.G.R. N. 1155-2016 RIQUALIFICAZIONE ASSE DI VIA LANERA”</dc:title>
  <dc:creator>user</dc:creator>
  <cp:lastModifiedBy>MAURO FRATTEGIANI</cp:lastModifiedBy>
  <cp:revision>62</cp:revision>
  <dcterms:created xsi:type="dcterms:W3CDTF">2018-07-04T06:16:05Z</dcterms:created>
  <dcterms:modified xsi:type="dcterms:W3CDTF">2018-07-09T08:15:25Z</dcterms:modified>
</cp:coreProperties>
</file>